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gif" ContentType="image/gif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45"/>
    <p:restoredTop sz="94713"/>
  </p:normalViewPr>
  <p:slideViewPr>
    <p:cSldViewPr snapToGrid="0" snapToObjects="1">
      <p:cViewPr varScale="1">
        <p:scale>
          <a:sx n="115" d="100"/>
          <a:sy n="115" d="100"/>
        </p:scale>
        <p:origin x="416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ECAA0B-8983-6B41-B2AE-12176DEC4816}" type="datetimeFigureOut">
              <a:rPr lang="en-GB" smtClean="0"/>
              <a:t>27/03/2019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43755-0B0B-0549-9AC9-4E3F9A7D19F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305927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ECAA0B-8983-6B41-B2AE-12176DEC4816}" type="datetimeFigureOut">
              <a:rPr lang="en-GB" smtClean="0"/>
              <a:t>27/03/2019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43755-0B0B-0549-9AC9-4E3F9A7D19F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134691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ECAA0B-8983-6B41-B2AE-12176DEC4816}" type="datetimeFigureOut">
              <a:rPr lang="en-GB" smtClean="0"/>
              <a:t>27/03/2019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43755-0B0B-0549-9AC9-4E3F9A7D19F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36236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ECAA0B-8983-6B41-B2AE-12176DEC4816}" type="datetimeFigureOut">
              <a:rPr lang="en-GB" smtClean="0"/>
              <a:t>27/03/2019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43755-0B0B-0549-9AC9-4E3F9A7D19F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040422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ECAA0B-8983-6B41-B2AE-12176DEC4816}" type="datetimeFigureOut">
              <a:rPr lang="en-GB" smtClean="0"/>
              <a:t>27/03/2019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43755-0B0B-0549-9AC9-4E3F9A7D19F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665120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ECAA0B-8983-6B41-B2AE-12176DEC4816}" type="datetimeFigureOut">
              <a:rPr lang="en-GB" smtClean="0"/>
              <a:t>27/03/2019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43755-0B0B-0549-9AC9-4E3F9A7D19F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154552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ECAA0B-8983-6B41-B2AE-12176DEC4816}" type="datetimeFigureOut">
              <a:rPr lang="en-GB" smtClean="0"/>
              <a:t>27/03/2019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43755-0B0B-0549-9AC9-4E3F9A7D19F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744369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ECAA0B-8983-6B41-B2AE-12176DEC4816}" type="datetimeFigureOut">
              <a:rPr lang="en-GB" smtClean="0"/>
              <a:t>27/03/2019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43755-0B0B-0549-9AC9-4E3F9A7D19F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353352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ECAA0B-8983-6B41-B2AE-12176DEC4816}" type="datetimeFigureOut">
              <a:rPr lang="en-GB" smtClean="0"/>
              <a:t>27/03/2019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43755-0B0B-0549-9AC9-4E3F9A7D19F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836643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ECAA0B-8983-6B41-B2AE-12176DEC4816}" type="datetimeFigureOut">
              <a:rPr lang="en-GB" smtClean="0"/>
              <a:t>27/03/2019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43755-0B0B-0549-9AC9-4E3F9A7D19F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348129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ECAA0B-8983-6B41-B2AE-12176DEC4816}" type="datetimeFigureOut">
              <a:rPr lang="en-GB" smtClean="0"/>
              <a:t>27/03/2019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43755-0B0B-0549-9AC9-4E3F9A7D19F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694400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ECAA0B-8983-6B41-B2AE-12176DEC4816}" type="datetimeFigureOut">
              <a:rPr lang="en-GB" smtClean="0"/>
              <a:t>27/03/2019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E43755-0B0B-0549-9AC9-4E3F9A7D19F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639488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gi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Reading ECG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Summary by Thomas Tay</a:t>
            </a:r>
          </a:p>
          <a:p>
            <a:r>
              <a:rPr lang="en-GB" dirty="0" smtClean="0"/>
              <a:t>Adapted from The EKG guy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27521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ECG course 2.0 </a:t>
            </a:r>
            <a:r>
              <a:rPr lang="mr-IN" dirty="0" smtClean="0"/>
              <a:t>–</a:t>
            </a:r>
            <a:r>
              <a:rPr lang="en-GB" dirty="0" smtClean="0"/>
              <a:t> The heart ant its electrical conduction system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RV = most of anterior view of heart</a:t>
            </a:r>
          </a:p>
          <a:p>
            <a:r>
              <a:rPr lang="en-GB" dirty="0" smtClean="0"/>
              <a:t>Heart = 4 chamber pump</a:t>
            </a:r>
          </a:p>
          <a:p>
            <a:r>
              <a:rPr lang="en-GB" dirty="0" smtClean="0"/>
              <a:t>SA node </a:t>
            </a:r>
            <a:r>
              <a:rPr lang="en-GB" dirty="0" smtClean="0">
                <a:sym typeface="Wingdings"/>
              </a:rPr>
              <a:t> </a:t>
            </a:r>
            <a:r>
              <a:rPr lang="en-GB" dirty="0" err="1" smtClean="0">
                <a:sym typeface="Wingdings"/>
              </a:rPr>
              <a:t>internodal</a:t>
            </a:r>
            <a:r>
              <a:rPr lang="en-GB" dirty="0" smtClean="0">
                <a:sym typeface="Wingdings"/>
              </a:rPr>
              <a:t> pathways (anterior, middle, posterior)  AV node  Bundle of His  (LBB (LAF + LPF) + RBB)  Purkinje </a:t>
            </a:r>
            <a:r>
              <a:rPr lang="en-GB" dirty="0" err="1" smtClean="0">
                <a:sym typeface="Wingdings"/>
              </a:rPr>
              <a:t>fibers</a:t>
            </a:r>
            <a:endParaRPr lang="en-GB" dirty="0" smtClean="0">
              <a:sym typeface="Wingdings"/>
            </a:endParaRPr>
          </a:p>
          <a:p>
            <a:r>
              <a:rPr lang="en-GB" dirty="0" smtClean="0">
                <a:sym typeface="Wingdings"/>
              </a:rPr>
              <a:t>SA node = pacemaker of heart</a:t>
            </a:r>
          </a:p>
          <a:p>
            <a:r>
              <a:rPr lang="en-GB" dirty="0" smtClean="0">
                <a:sym typeface="Wingdings"/>
              </a:rPr>
              <a:t>Backup conduction system of the heart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682512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="" xmlns:a16="http://schemas.microsoft.com/office/drawing/2014/main" id="{EE1FC7B4-E4A7-4452-B413-1A623E3A7230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3324"/>
            <a:ext cx="12192000" cy="6861324"/>
          </a:xfrm>
          <a:prstGeom prst="rect">
            <a:avLst/>
          </a:prstGeom>
          <a:solidFill>
            <a:schemeClr val="bg1">
              <a:alpha val="9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 13">
            <a:extLst>
              <a:ext uri="{FF2B5EF4-FFF2-40B4-BE49-F238E27FC236}">
                <a16:creationId xmlns="" xmlns:a16="http://schemas.microsoft.com/office/drawing/2014/main" id="{E0709AF0-24F0-4486-B189-BE6386BDB198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1786754" cy="6858000"/>
          </a:xfrm>
          <a:custGeom>
            <a:avLst/>
            <a:gdLst>
              <a:gd name="connsiteX0" fmla="*/ 0 w 11786754"/>
              <a:gd name="connsiteY0" fmla="*/ 0 h 6858000"/>
              <a:gd name="connsiteX1" fmla="*/ 8610600 w 11786754"/>
              <a:gd name="connsiteY1" fmla="*/ 0 h 6858000"/>
              <a:gd name="connsiteX2" fmla="*/ 11786754 w 11786754"/>
              <a:gd name="connsiteY2" fmla="*/ 6858000 h 6858000"/>
              <a:gd name="connsiteX3" fmla="*/ 0 w 11786754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786754" h="6858000">
                <a:moveTo>
                  <a:pt x="0" y="0"/>
                </a:moveTo>
                <a:lnTo>
                  <a:pt x="8610600" y="0"/>
                </a:lnTo>
                <a:lnTo>
                  <a:pt x="11786754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Freeform 11">
            <a:extLst>
              <a:ext uri="{FF2B5EF4-FFF2-40B4-BE49-F238E27FC236}">
                <a16:creationId xmlns="" xmlns:a16="http://schemas.microsoft.com/office/drawing/2014/main" id="{FBE3B62F-5853-4A3C-B050-6186351A7176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581400" cy="6858000"/>
          </a:xfrm>
          <a:custGeom>
            <a:avLst/>
            <a:gdLst>
              <a:gd name="connsiteX0" fmla="*/ 0 w 3581400"/>
              <a:gd name="connsiteY0" fmla="*/ 0 h 6858000"/>
              <a:gd name="connsiteX1" fmla="*/ 405246 w 3581400"/>
              <a:gd name="connsiteY1" fmla="*/ 0 h 6858000"/>
              <a:gd name="connsiteX2" fmla="*/ 3581400 w 3581400"/>
              <a:gd name="connsiteY2" fmla="*/ 6858000 h 6858000"/>
              <a:gd name="connsiteX3" fmla="*/ 0 w 3581400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81400" h="6858000">
                <a:moveTo>
                  <a:pt x="0" y="0"/>
                </a:moveTo>
                <a:lnTo>
                  <a:pt x="405246" y="0"/>
                </a:lnTo>
                <a:lnTo>
                  <a:pt x="358140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002" y="448253"/>
            <a:ext cx="10520702" cy="1325563"/>
          </a:xfrm>
        </p:spPr>
        <p:txBody>
          <a:bodyPr>
            <a:normAutofit/>
          </a:bodyPr>
          <a:lstStyle/>
          <a:p>
            <a:r>
              <a:rPr lang="en-GB" dirty="0"/>
              <a:t>ECG course 3.0 </a:t>
            </a:r>
            <a:r>
              <a:rPr lang="mr-IN" dirty="0"/>
              <a:t>–</a:t>
            </a:r>
            <a:r>
              <a:rPr lang="en-GB" dirty="0"/>
              <a:t> Electrophysiology of the heart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191807"/>
            <a:ext cx="4936067" cy="3985155"/>
          </a:xfrm>
        </p:spPr>
        <p:txBody>
          <a:bodyPr>
            <a:normAutofit/>
          </a:bodyPr>
          <a:lstStyle/>
          <a:p>
            <a:r>
              <a:rPr lang="en-GB" sz="1700"/>
              <a:t>Base concentrations</a:t>
            </a:r>
          </a:p>
          <a:p>
            <a:pPr lvl="1"/>
            <a:r>
              <a:rPr lang="en-GB" sz="1700"/>
              <a:t>Inside: More K</a:t>
            </a:r>
          </a:p>
          <a:p>
            <a:pPr lvl="1"/>
            <a:r>
              <a:rPr lang="en-GB" sz="1700"/>
              <a:t>Outside: More Na and Ca</a:t>
            </a:r>
          </a:p>
          <a:p>
            <a:r>
              <a:rPr lang="en-GB" sz="1700"/>
              <a:t>Phase 0 </a:t>
            </a:r>
            <a:r>
              <a:rPr lang="mr-IN" sz="1700"/>
              <a:t>–</a:t>
            </a:r>
            <a:r>
              <a:rPr lang="en-GB" sz="1700"/>
              <a:t> Fast Na channels open, Na enters cardiomyocyte</a:t>
            </a:r>
          </a:p>
          <a:p>
            <a:r>
              <a:rPr lang="en-GB" sz="1700"/>
              <a:t>Phase 1 </a:t>
            </a:r>
            <a:r>
              <a:rPr lang="mr-IN" sz="1700"/>
              <a:t>–</a:t>
            </a:r>
            <a:r>
              <a:rPr lang="en-GB" sz="1700"/>
              <a:t> Cl channels open, Cl enters cardiomyocyte</a:t>
            </a:r>
          </a:p>
          <a:p>
            <a:r>
              <a:rPr lang="en-GB" sz="1700"/>
              <a:t>Phase 2 </a:t>
            </a:r>
            <a:r>
              <a:rPr lang="mr-IN" sz="1700"/>
              <a:t>–</a:t>
            </a:r>
            <a:r>
              <a:rPr lang="en-GB" sz="1700"/>
              <a:t> Slow Na channels and Ca channels open, Na and Ca flows into cell</a:t>
            </a:r>
          </a:p>
          <a:p>
            <a:r>
              <a:rPr lang="en-GB" sz="1700"/>
              <a:t>Phase 3 </a:t>
            </a:r>
            <a:r>
              <a:rPr lang="mr-IN" sz="1700"/>
              <a:t>–</a:t>
            </a:r>
            <a:r>
              <a:rPr lang="en-GB" sz="1700"/>
              <a:t> Fast K channels open, K flows out of the cell</a:t>
            </a:r>
          </a:p>
          <a:p>
            <a:r>
              <a:rPr lang="en-GB" sz="1700"/>
              <a:t>Phase 4 </a:t>
            </a:r>
            <a:r>
              <a:rPr lang="mr-IN" sz="1700"/>
              <a:t>–</a:t>
            </a:r>
            <a:r>
              <a:rPr lang="en-GB" sz="1700"/>
              <a:t> Below threshold, slowly rising to threshold due to higher positive charge outside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17734" y="2333396"/>
            <a:ext cx="4935970" cy="37019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3991481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GB" dirty="0"/>
              <a:t>ECG course 4.0 </a:t>
            </a:r>
            <a:r>
              <a:rPr lang="mr-IN" dirty="0"/>
              <a:t>–</a:t>
            </a:r>
            <a:r>
              <a:rPr lang="en-GB" dirty="0"/>
              <a:t> Vectors and Electrodes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5015484" cy="4351338"/>
          </a:xfrm>
        </p:spPr>
        <p:txBody>
          <a:bodyPr>
            <a:normAutofit/>
          </a:bodyPr>
          <a:lstStyle/>
          <a:p>
            <a:r>
              <a:rPr lang="en-GB" sz="1900" dirty="0"/>
              <a:t>Deflection on ECG</a:t>
            </a:r>
          </a:p>
          <a:p>
            <a:pPr lvl="1"/>
            <a:r>
              <a:rPr lang="en-GB" sz="1900" dirty="0"/>
              <a:t>When a positive charge moves away from electrode, ECG deflects downwards</a:t>
            </a:r>
          </a:p>
          <a:p>
            <a:pPr lvl="1"/>
            <a:r>
              <a:rPr lang="en-GB" sz="1900" dirty="0"/>
              <a:t>When a positive charge moves towards an electrode, ECG deflects upwards</a:t>
            </a:r>
          </a:p>
          <a:p>
            <a:pPr lvl="1"/>
            <a:r>
              <a:rPr lang="en-GB" sz="1900" dirty="0"/>
              <a:t>When a positive charge moves across an electrode, ECG deflects upwards then downwards</a:t>
            </a:r>
          </a:p>
          <a:p>
            <a:r>
              <a:rPr lang="en-GB" sz="1900" dirty="0"/>
              <a:t>Which ECG leads view which parts of the heart</a:t>
            </a:r>
          </a:p>
          <a:p>
            <a:pPr lvl="1"/>
            <a:r>
              <a:rPr lang="en-GB" sz="1900" dirty="0"/>
              <a:t>Leads II, III, </a:t>
            </a:r>
            <a:r>
              <a:rPr lang="en-GB" sz="1900" dirty="0" err="1"/>
              <a:t>aVF</a:t>
            </a:r>
            <a:r>
              <a:rPr lang="en-GB" sz="1900" dirty="0"/>
              <a:t> </a:t>
            </a:r>
            <a:r>
              <a:rPr lang="mr-IN" sz="1900" dirty="0"/>
              <a:t>–</a:t>
            </a:r>
            <a:r>
              <a:rPr lang="en-GB" sz="1900" dirty="0"/>
              <a:t> inferior part of the heart</a:t>
            </a:r>
          </a:p>
          <a:p>
            <a:pPr lvl="1"/>
            <a:r>
              <a:rPr lang="en-GB" sz="1900" dirty="0"/>
              <a:t>Leads V1, V2 </a:t>
            </a:r>
            <a:r>
              <a:rPr lang="mr-IN" sz="1900" dirty="0"/>
              <a:t>–</a:t>
            </a:r>
            <a:r>
              <a:rPr lang="en-GB" sz="1900" dirty="0"/>
              <a:t> septal part of the heart</a:t>
            </a:r>
          </a:p>
          <a:p>
            <a:pPr lvl="1"/>
            <a:r>
              <a:rPr lang="en-GB" sz="1900" dirty="0"/>
              <a:t>Leads V3, V4 - anterior part of the heart</a:t>
            </a:r>
          </a:p>
          <a:p>
            <a:pPr lvl="1"/>
            <a:r>
              <a:rPr lang="en-GB" sz="1900" dirty="0"/>
              <a:t>Leads V5, V6, </a:t>
            </a:r>
            <a:r>
              <a:rPr lang="en-GB" sz="1900" dirty="0" smtClean="0"/>
              <a:t>I, </a:t>
            </a:r>
            <a:r>
              <a:rPr lang="en-GB" sz="1900" dirty="0" err="1" smtClean="0"/>
              <a:t>aVL</a:t>
            </a:r>
            <a:r>
              <a:rPr lang="en-GB" sz="1900" dirty="0" smtClean="0"/>
              <a:t> </a:t>
            </a:r>
            <a:r>
              <a:rPr lang="mr-IN" sz="1900" dirty="0" smtClean="0"/>
              <a:t>–</a:t>
            </a:r>
            <a:r>
              <a:rPr lang="en-GB" sz="1900" dirty="0" smtClean="0"/>
              <a:t> lateral part of the heart</a:t>
            </a:r>
            <a:endParaRPr lang="en-GB" sz="19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918" b="-7"/>
          <a:stretch/>
        </p:blipFill>
        <p:spPr>
          <a:xfrm>
            <a:off x="6338316" y="1904281"/>
            <a:ext cx="5074070" cy="42726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65881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ECG course 5.0 </a:t>
            </a:r>
            <a:r>
              <a:rPr lang="mr-IN" dirty="0" smtClean="0"/>
              <a:t>–</a:t>
            </a:r>
            <a:r>
              <a:rPr lang="en-GB" dirty="0" smtClean="0"/>
              <a:t> EKG paper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GB" dirty="0" smtClean="0"/>
              <a:t>Horizontal</a:t>
            </a:r>
          </a:p>
          <a:p>
            <a:pPr lvl="1"/>
            <a:r>
              <a:rPr lang="en-GB" dirty="0" smtClean="0"/>
              <a:t>1 small box = 0.04s</a:t>
            </a:r>
          </a:p>
          <a:p>
            <a:pPr lvl="1"/>
            <a:r>
              <a:rPr lang="en-GB" dirty="0" smtClean="0"/>
              <a:t>1 big box </a:t>
            </a:r>
            <a:r>
              <a:rPr lang="mr-IN" dirty="0" smtClean="0"/>
              <a:t>–</a:t>
            </a:r>
            <a:r>
              <a:rPr lang="en-GB" dirty="0" smtClean="0"/>
              <a:t> 0.2s</a:t>
            </a:r>
          </a:p>
          <a:p>
            <a:pPr lvl="1"/>
            <a:r>
              <a:rPr lang="en-GB" dirty="0" smtClean="0"/>
              <a:t>Time between 2 black lines = 1 sec</a:t>
            </a:r>
          </a:p>
          <a:p>
            <a:r>
              <a:rPr lang="en-GB" dirty="0" smtClean="0"/>
              <a:t>Vertical </a:t>
            </a:r>
          </a:p>
          <a:p>
            <a:pPr lvl="1"/>
            <a:r>
              <a:rPr lang="en-GB" dirty="0" smtClean="0"/>
              <a:t>10 small box = 1mV</a:t>
            </a:r>
          </a:p>
          <a:p>
            <a:r>
              <a:rPr lang="en-GB" dirty="0" smtClean="0"/>
              <a:t>Calibrations</a:t>
            </a:r>
          </a:p>
          <a:p>
            <a:pPr lvl="1"/>
            <a:r>
              <a:rPr lang="en-GB" dirty="0" smtClean="0"/>
              <a:t>Standard (25mm/s, 10 small box = 1mV)</a:t>
            </a:r>
          </a:p>
          <a:p>
            <a:pPr lvl="1"/>
            <a:r>
              <a:rPr lang="en-GB" dirty="0" smtClean="0"/>
              <a:t>Half Standard (25mm/s, 10 small box = 2mV)</a:t>
            </a:r>
          </a:p>
          <a:p>
            <a:pPr lvl="1"/>
            <a:r>
              <a:rPr lang="en-GB" dirty="0" smtClean="0"/>
              <a:t>50mm/s</a:t>
            </a:r>
          </a:p>
          <a:p>
            <a:r>
              <a:rPr lang="en-GB" dirty="0" smtClean="0"/>
              <a:t>12-lead ECG </a:t>
            </a:r>
          </a:p>
          <a:p>
            <a:pPr lvl="1"/>
            <a:r>
              <a:rPr lang="en-GB" dirty="0" smtClean="0"/>
              <a:t>Each lead measured over 2.5 seconds</a:t>
            </a:r>
          </a:p>
          <a:p>
            <a:pPr lvl="1"/>
            <a:r>
              <a:rPr lang="en-GB" dirty="0" smtClean="0"/>
              <a:t>Full stretch measured over 10 seconds</a:t>
            </a:r>
          </a:p>
          <a:p>
            <a:pPr lvl="1"/>
            <a:r>
              <a:rPr lang="en-GB" dirty="0" smtClean="0"/>
              <a:t>Everything in a vertical line happened at the same time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523750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042411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1872</TotalTime>
  <Words>350</Words>
  <Application>Microsoft Macintosh PowerPoint</Application>
  <PresentationFormat>Widescreen</PresentationFormat>
  <Paragraphs>43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Calibri</vt:lpstr>
      <vt:lpstr>Calibri Light</vt:lpstr>
      <vt:lpstr>Mangal</vt:lpstr>
      <vt:lpstr>Wingdings</vt:lpstr>
      <vt:lpstr>Arial</vt:lpstr>
      <vt:lpstr>Office Theme</vt:lpstr>
      <vt:lpstr>Reading ECG</vt:lpstr>
      <vt:lpstr>ECG course 2.0 – The heart ant its electrical conduction system</vt:lpstr>
      <vt:lpstr>ECG course 3.0 – Electrophysiology of the heart</vt:lpstr>
      <vt:lpstr>ECG course 4.0 – Vectors and Electrodes</vt:lpstr>
      <vt:lpstr>ECG course 5.0 – EKG paper</vt:lpstr>
      <vt:lpstr>PowerPoint Presentation</vt:lpstr>
    </vt:vector>
  </TitlesOfParts>
  <Company/>
  <LinksUpToDate>false</LinksUpToDate>
  <SharedDoc>false</SharedDoc>
  <HyperlinksChanged>false</HyperlinksChanged>
  <AppVersion>15.0026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Reading ECG</dc:title>
  <dc:creator>Thomas Tay (UG)</dc:creator>
  <cp:lastModifiedBy>Thomas Tay (UG)</cp:lastModifiedBy>
  <cp:revision>9</cp:revision>
  <dcterms:created xsi:type="dcterms:W3CDTF">2019-03-26T12:50:20Z</dcterms:created>
  <dcterms:modified xsi:type="dcterms:W3CDTF">2019-03-27T20:21:45Z</dcterms:modified>
</cp:coreProperties>
</file>